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0" r:id="rId4"/>
    <p:sldId id="261" r:id="rId5"/>
    <p:sldId id="257" r:id="rId6"/>
    <p:sldId id="264" r:id="rId7"/>
    <p:sldId id="266" r:id="rId8"/>
    <p:sldId id="270" r:id="rId9"/>
    <p:sldId id="276" r:id="rId10"/>
    <p:sldId id="258" r:id="rId11"/>
    <p:sldId id="260" r:id="rId12"/>
    <p:sldId id="274" r:id="rId13"/>
    <p:sldId id="281" r:id="rId14"/>
    <p:sldId id="278" r:id="rId15"/>
    <p:sldId id="279" r:id="rId16"/>
    <p:sldId id="262" r:id="rId17"/>
    <p:sldId id="275" r:id="rId18"/>
    <p:sldId id="272" r:id="rId19"/>
    <p:sldId id="263" r:id="rId20"/>
    <p:sldId id="268" r:id="rId21"/>
    <p:sldId id="271" r:id="rId22"/>
    <p:sldId id="269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4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2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3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3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8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6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9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5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8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keret/tf_une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" y="2506662"/>
            <a:ext cx="5240613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Deep Learning of Optical Diffraction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Ismail Degani</a:t>
            </a:r>
          </a:p>
          <a:p>
            <a:r>
              <a:rPr lang="en-US" dirty="0" smtClean="0"/>
              <a:t>6.874 Final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Segmentation: 3-Layer </a:t>
            </a:r>
            <a:r>
              <a:rPr lang="en-US" dirty="0" smtClean="0"/>
              <a:t>U-NET Architecture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5" y="2338607"/>
            <a:ext cx="11828313" cy="3792029"/>
          </a:xfrm>
        </p:spPr>
      </p:pic>
    </p:spTree>
    <p:extLst>
      <p:ext uri="{BB962C8B-B14F-4D97-AF65-F5344CB8AC3E}">
        <p14:creationId xmlns:p14="http://schemas.microsoft.com/office/powerpoint/2010/main" val="318176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Segmentation: 3-Layer U-NET Architecture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64" y="1968831"/>
            <a:ext cx="7438471" cy="371923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761432"/>
              </p:ext>
            </p:extLst>
          </p:nvPr>
        </p:nvGraphicFramePr>
        <p:xfrm>
          <a:off x="2378460" y="1431608"/>
          <a:ext cx="743677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194"/>
                <a:gridCol w="1859194"/>
                <a:gridCol w="1859194"/>
                <a:gridCol w="185919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6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048693"/>
              </p:ext>
            </p:extLst>
          </p:nvPr>
        </p:nvGraphicFramePr>
        <p:xfrm>
          <a:off x="2376764" y="5803654"/>
          <a:ext cx="743677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194"/>
                <a:gridCol w="1859194"/>
                <a:gridCol w="1859194"/>
                <a:gridCol w="185919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10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12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14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segmentatio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4" r="49390"/>
          <a:stretch/>
        </p:blipFill>
        <p:spPr bwMode="auto">
          <a:xfrm>
            <a:off x="38098" y="1968830"/>
            <a:ext cx="2152651" cy="195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egmentatio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224"/>
          <a:stretch/>
        </p:blipFill>
        <p:spPr bwMode="auto">
          <a:xfrm>
            <a:off x="10001250" y="3696741"/>
            <a:ext cx="2133600" cy="1991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914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 Diffraction Segmentation</a:t>
            </a:r>
            <a:endParaRPr lang="en-US" dirty="0"/>
          </a:p>
        </p:txBody>
      </p:sp>
      <p:pic>
        <p:nvPicPr>
          <p:cNvPr id="4" name="Picture 3" descr="diffract-ensembl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" y="1690688"/>
            <a:ext cx="6826203" cy="21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unet-tiled-diffractio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87640" y="2636838"/>
            <a:ext cx="60579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dev\courses\6.874 Computational Systems Biology\Final-Project\figures\accuracy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 r="6696"/>
          <a:stretch/>
        </p:blipFill>
        <p:spPr bwMode="auto">
          <a:xfrm>
            <a:off x="446722" y="4024316"/>
            <a:ext cx="5211128" cy="25860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8536416" y="815974"/>
            <a:ext cx="1365297" cy="579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76717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Epoch 0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76717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Epoch 15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76717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76717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877300" y="1614488"/>
            <a:ext cx="762000" cy="3626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40353" y="4227622"/>
            <a:ext cx="25760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Wave suppression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Center Activation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6829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/ 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Convolutional CNN U-Net is great at image segmentation </a:t>
            </a:r>
          </a:p>
          <a:p>
            <a:pPr lvl="1"/>
            <a:r>
              <a:rPr lang="en-US" dirty="0" smtClean="0"/>
              <a:t>Give it a try!</a:t>
            </a:r>
          </a:p>
          <a:p>
            <a:pPr lvl="1"/>
            <a:r>
              <a:rPr lang="en-US" dirty="0" smtClean="0"/>
              <a:t>Written in Python/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smtClean="0"/>
              <a:t>Full Source on </a:t>
            </a:r>
            <a:r>
              <a:rPr lang="en-US" dirty="0" err="1" smtClean="0"/>
              <a:t>Github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github.com/jakeret/tf_unet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Diffraction results are promising, CNN does appear to have the ability read diffraction patterns</a:t>
            </a:r>
            <a:endParaRPr lang="en-US" dirty="0"/>
          </a:p>
          <a:p>
            <a:pPr lvl="1"/>
            <a:r>
              <a:rPr lang="en-US" dirty="0" smtClean="0"/>
              <a:t>Further analysis needed to confirm this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3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Very Much!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06100" cy="4351338"/>
          </a:xfrm>
        </p:spPr>
        <p:txBody>
          <a:bodyPr/>
          <a:lstStyle/>
          <a:p>
            <a:r>
              <a:rPr lang="en-US" dirty="0" smtClean="0"/>
              <a:t>6.874 Course Staff: </a:t>
            </a:r>
          </a:p>
          <a:p>
            <a:pPr lvl="1"/>
            <a:r>
              <a:rPr lang="en-US" dirty="0" smtClean="0"/>
              <a:t>Jonas Mueller, Michael Sun, </a:t>
            </a:r>
            <a:r>
              <a:rPr lang="en-US" dirty="0" err="1" smtClean="0"/>
              <a:t>Haoyang</a:t>
            </a:r>
            <a:r>
              <a:rPr lang="en-US" dirty="0" smtClean="0"/>
              <a:t> Zeng and Prof. Gifford</a:t>
            </a:r>
          </a:p>
          <a:p>
            <a:r>
              <a:rPr lang="en-US" dirty="0" smtClean="0"/>
              <a:t>Center for Systems Biology, MGH</a:t>
            </a:r>
          </a:p>
          <a:p>
            <a:pPr lvl="1"/>
            <a:r>
              <a:rPr lang="en-US" dirty="0" smtClean="0"/>
              <a:t>PI </a:t>
            </a:r>
            <a:r>
              <a:rPr lang="en-US" dirty="0" err="1" smtClean="0"/>
              <a:t>Hahko</a:t>
            </a:r>
            <a:r>
              <a:rPr lang="en-US" dirty="0" smtClean="0"/>
              <a:t> Lee</a:t>
            </a:r>
          </a:p>
          <a:p>
            <a:pPr lvl="1"/>
            <a:r>
              <a:rPr lang="en-US" dirty="0" smtClean="0"/>
              <a:t>PI </a:t>
            </a:r>
            <a:r>
              <a:rPr lang="en-US" dirty="0" err="1" smtClean="0"/>
              <a:t>Hyungsoon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122" name="Picture 2" descr="Hakho_l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4" y="4412719"/>
            <a:ext cx="1311275" cy="174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r="6477"/>
          <a:stretch/>
        </p:blipFill>
        <p:spPr bwMode="auto">
          <a:xfrm>
            <a:off x="3146423" y="4428594"/>
            <a:ext cx="1524001" cy="174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13260" y="4412719"/>
            <a:ext cx="53160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49889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3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10228" r="6895" b="10523"/>
          <a:stretch/>
        </p:blipFill>
        <p:spPr>
          <a:xfrm>
            <a:off x="4343592" y="1072447"/>
            <a:ext cx="7329118" cy="5407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D3: Clinical Trial and Commercialization 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Cost</a:t>
            </a:r>
          </a:p>
          <a:p>
            <a:r>
              <a:rPr lang="en-US" dirty="0" smtClean="0"/>
              <a:t>Less </a:t>
            </a:r>
            <a:r>
              <a:rPr lang="en-US" dirty="0" smtClean="0"/>
              <a:t>calibration</a:t>
            </a:r>
          </a:p>
          <a:p>
            <a:r>
              <a:rPr lang="en-US" dirty="0" smtClean="0"/>
              <a:t>Field of View</a:t>
            </a:r>
          </a:p>
          <a:p>
            <a:pPr lvl="1"/>
            <a:r>
              <a:rPr lang="en-US" dirty="0" smtClean="0"/>
              <a:t>100,000 Cells</a:t>
            </a:r>
          </a:p>
          <a:p>
            <a:pPr lvl="1"/>
            <a:r>
              <a:rPr lang="en-US" dirty="0" smtClean="0"/>
              <a:t>24mm</a:t>
            </a:r>
            <a:r>
              <a:rPr lang="en-US" baseline="30000" dirty="0" smtClean="0"/>
              <a:t>2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897233"/>
            <a:ext cx="32415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$7.00 CMOS SENSOR</a:t>
            </a:r>
          </a:p>
          <a:p>
            <a:r>
              <a:rPr lang="en-US" sz="2800" dirty="0" smtClean="0"/>
              <a:t>$0.50 UV LED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651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Rotational Invariance?</a:t>
            </a:r>
            <a:endParaRPr lang="en-US" dirty="0"/>
          </a:p>
        </p:txBody>
      </p:sp>
      <p:pic>
        <p:nvPicPr>
          <p:cNvPr id="4" name="Picture 3" descr="cv1_out_C_L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535" y="1832188"/>
            <a:ext cx="8282929" cy="43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40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 is well </a:t>
            </a:r>
            <a:r>
              <a:rPr lang="en-US" dirty="0" smtClean="0"/>
              <a:t>understood…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02806"/>
            <a:ext cx="10344150" cy="1381125"/>
          </a:xfrm>
          <a:prstGeom prst="rect">
            <a:avLst/>
          </a:prstGeom>
        </p:spPr>
      </p:pic>
      <p:pic>
        <p:nvPicPr>
          <p:cNvPr id="1026" name="Picture 2" descr="https://upload.wikimedia.org/wikipedia/commons/thumb/a/a2/Diffraction_geometry.svg/350px-Diffraction_geometry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90688"/>
            <a:ext cx="4140200" cy="270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10608" y="6378638"/>
            <a:ext cx="4781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https://en.wikipedia.org/wiki/Fresnel_diffraction</a:t>
            </a:r>
          </a:p>
        </p:txBody>
      </p:sp>
      <p:pic>
        <p:nvPicPr>
          <p:cNvPr id="1028" name="Picture 4" descr="Augustin Fresn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470" y="857249"/>
            <a:ext cx="2672526" cy="327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891470" y="487917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Augustin-Jean Fresnel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83967" y="423876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1788-1827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77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 is well </a:t>
            </a:r>
            <a:r>
              <a:rPr lang="en-US" dirty="0" smtClean="0"/>
              <a:t>understood…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90688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309079" y="3591967"/>
            <a:ext cx="1015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Z=0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0031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a machine learn to read this?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690688"/>
            <a:ext cx="4572000" cy="4572000"/>
          </a:xfr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9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 is well </a:t>
            </a:r>
            <a:r>
              <a:rPr lang="en-US" dirty="0" smtClean="0"/>
              <a:t>understood…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90688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309079" y="3591967"/>
            <a:ext cx="20617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Z=10</a:t>
            </a:r>
            <a:r>
              <a:rPr lang="el-GR" sz="4400" dirty="0" smtClean="0"/>
              <a:t>μ</a:t>
            </a:r>
            <a:r>
              <a:rPr lang="en-US" sz="4400" dirty="0" smtClean="0"/>
              <a:t>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61044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90688"/>
            <a:ext cx="4572000" cy="4572000"/>
          </a:xfrm>
          <a:ln>
            <a:solidFill>
              <a:schemeClr val="tx1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Diffraction is well </a:t>
            </a:r>
            <a:r>
              <a:rPr lang="en-US" dirty="0" smtClean="0"/>
              <a:t>understood…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9079" y="3591967"/>
            <a:ext cx="20617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Z=20</a:t>
            </a:r>
            <a:r>
              <a:rPr lang="el-GR" sz="4400" dirty="0" smtClean="0"/>
              <a:t>μ</a:t>
            </a:r>
            <a:r>
              <a:rPr lang="en-US" sz="4400" dirty="0" smtClean="0"/>
              <a:t>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22959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 is well </a:t>
            </a:r>
            <a:r>
              <a:rPr lang="en-US" dirty="0" smtClean="0"/>
              <a:t>understood…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40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3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a machine learn to read this?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690688"/>
            <a:ext cx="4572000" cy="4572000"/>
          </a:xfr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0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75290" y="5875250"/>
            <a:ext cx="7665156" cy="519290"/>
          </a:xfrm>
        </p:spPr>
        <p:txBody>
          <a:bodyPr>
            <a:noAutofit/>
          </a:bodyPr>
          <a:lstStyle/>
          <a:p>
            <a:r>
              <a:rPr lang="en-US" sz="1200" b="1" dirty="0" err="1"/>
              <a:t>Greenbaum</a:t>
            </a:r>
            <a:r>
              <a:rPr lang="en-US" sz="1200" b="1" dirty="0"/>
              <a:t>, A., </a:t>
            </a:r>
            <a:r>
              <a:rPr lang="en-US" sz="1200" b="1" dirty="0" err="1"/>
              <a:t>Luo</a:t>
            </a:r>
            <a:r>
              <a:rPr lang="en-US" sz="1200" b="1" dirty="0"/>
              <a:t>, W., </a:t>
            </a:r>
            <a:r>
              <a:rPr lang="en-US" sz="1200" b="1" dirty="0" err="1"/>
              <a:t>Khademhosseinieh</a:t>
            </a:r>
            <a:r>
              <a:rPr lang="en-US" sz="1200" b="1" dirty="0"/>
              <a:t>, B., Su, T., </a:t>
            </a:r>
            <a:r>
              <a:rPr lang="en-US" sz="1200" b="1" dirty="0" err="1"/>
              <a:t>Coskun</a:t>
            </a:r>
            <a:r>
              <a:rPr lang="en-US" sz="1200" b="1" dirty="0"/>
              <a:t>, A. F., &amp; </a:t>
            </a:r>
            <a:r>
              <a:rPr lang="en-US" sz="1200" b="1" dirty="0" err="1"/>
              <a:t>Ozcan</a:t>
            </a:r>
            <a:r>
              <a:rPr lang="en-US" sz="1200" b="1" dirty="0"/>
              <a:t>, A. (2013). </a:t>
            </a:r>
            <a:r>
              <a:rPr lang="en-US" sz="1200" b="1" dirty="0" smtClean="0"/>
              <a:t>Increased space-bandwidth product in pixel super-resolved </a:t>
            </a:r>
            <a:r>
              <a:rPr lang="en-US" sz="1200" b="1" dirty="0" err="1" smtClean="0"/>
              <a:t>lensfree</a:t>
            </a:r>
            <a:r>
              <a:rPr lang="en-US" sz="1200" b="1" dirty="0" smtClean="0"/>
              <a:t> on-chip microscopy.</a:t>
            </a:r>
            <a:r>
              <a:rPr lang="en-US" sz="1200" b="1" dirty="0"/>
              <a:t> </a:t>
            </a:r>
            <a:r>
              <a:rPr lang="en-US" sz="1200" b="1" i="1" dirty="0"/>
              <a:t>Scientific Reports,</a:t>
            </a:r>
            <a:r>
              <a:rPr lang="en-US" sz="1200" b="1" dirty="0"/>
              <a:t> </a:t>
            </a:r>
            <a:r>
              <a:rPr lang="en-US" sz="1200" b="1" i="1" dirty="0"/>
              <a:t>3</a:t>
            </a:r>
            <a:r>
              <a:rPr lang="en-US" sz="1200" b="1" dirty="0"/>
              <a:t>(1). doi:10.1038/srep01717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730" y="190009"/>
            <a:ext cx="8058716" cy="5640085"/>
          </a:xfrm>
          <a:prstGeom prst="rect">
            <a:avLst/>
          </a:prstGeom>
        </p:spPr>
      </p:pic>
      <p:pic>
        <p:nvPicPr>
          <p:cNvPr id="1026" name="Picture 2" descr="https://ae01.alicdn.com/kf/HTB15twzHVXXXXX2XXXXq6xXFXXXu/Panasonic-HD-1-3-CCD-image-sensor-HD8050-CCTV-camera-module-PCB-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75" y="1690688"/>
            <a:ext cx="2429581" cy="23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Digital Holography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4897233"/>
            <a:ext cx="32415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$7.00 CMOS SENSOR</a:t>
            </a:r>
          </a:p>
          <a:p>
            <a:r>
              <a:rPr lang="en-US" sz="2800" dirty="0" smtClean="0"/>
              <a:t>$0.50 UV LED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737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Holography: A “Software” Lens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7148" y="1897785"/>
            <a:ext cx="75628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Labeled Dataset: B-Cell Lymphoma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3" r="40288"/>
          <a:stretch/>
        </p:blipFill>
        <p:spPr>
          <a:xfrm>
            <a:off x="639649" y="1976437"/>
            <a:ext cx="3630401" cy="3727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865"/>
          <a:stretch/>
        </p:blipFill>
        <p:spPr>
          <a:xfrm>
            <a:off x="7820432" y="1976438"/>
            <a:ext cx="3651899" cy="372797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468601" y="15663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58209" y="2009774"/>
            <a:ext cx="2875581" cy="37279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Eight 5-MP images</a:t>
            </a:r>
            <a:br>
              <a:rPr lang="en-US" sz="2600" dirty="0" smtClean="0"/>
            </a:br>
            <a:endParaRPr lang="en-US" sz="2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~50,000 cells each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Labeled using Frequency based Reconstruction Technique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4033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 data</a:t>
            </a:r>
          </a:p>
          <a:p>
            <a:pPr lvl="1"/>
            <a:r>
              <a:rPr lang="en-US" dirty="0" smtClean="0"/>
              <a:t>Full control</a:t>
            </a:r>
          </a:p>
          <a:p>
            <a:r>
              <a:rPr lang="en-US" dirty="0" smtClean="0"/>
              <a:t>Make Incremental Progress</a:t>
            </a:r>
          </a:p>
          <a:p>
            <a:pPr lvl="1"/>
            <a:r>
              <a:rPr lang="en-US" dirty="0" smtClean="0"/>
              <a:t>Solve small problems </a:t>
            </a:r>
            <a:r>
              <a:rPr lang="en-US" b="1" dirty="0" smtClean="0"/>
              <a:t>with confidence</a:t>
            </a:r>
          </a:p>
          <a:p>
            <a:r>
              <a:rPr lang="en-US" dirty="0" smtClean="0"/>
              <a:t>Break problem into:</a:t>
            </a:r>
          </a:p>
          <a:p>
            <a:pPr lvl="1"/>
            <a:r>
              <a:rPr lang="en-US" dirty="0" smtClean="0"/>
              <a:t>Diffraction Classification</a:t>
            </a:r>
          </a:p>
          <a:p>
            <a:pPr lvl="1"/>
            <a:r>
              <a:rPr lang="en-US" dirty="0" smtClean="0"/>
              <a:t>Image Segmentation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16" y="1043162"/>
            <a:ext cx="2489767" cy="224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4935940"/>
            <a:ext cx="3644598" cy="1214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1"/>
          <a:stretch/>
        </p:blipFill>
        <p:spPr>
          <a:xfrm>
            <a:off x="9238884" y="4874473"/>
            <a:ext cx="2870277" cy="138509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9199566" y="3554841"/>
            <a:ext cx="549444" cy="7317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81193" y="625820"/>
            <a:ext cx="19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Lymphoma Dataset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70381" y="4566608"/>
            <a:ext cx="197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Isolated Diffraction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38884" y="4554870"/>
            <a:ext cx="27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Un-diffracted segmentation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882528" y="3561648"/>
            <a:ext cx="512811" cy="7478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50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50" y="4395724"/>
            <a:ext cx="4924550" cy="2462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Repurpose the Canonical MNIST CNN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948790"/>
              </p:ext>
            </p:extLst>
          </p:nvPr>
        </p:nvGraphicFramePr>
        <p:xfrm>
          <a:off x="395815" y="1578321"/>
          <a:ext cx="6934201" cy="303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CorelDRAW" r:id="rId4" imgW="933315" imgH="408407" progId="CorelDraw.Graphic.15">
                  <p:embed/>
                </p:oleObj>
              </mc:Choice>
              <mc:Fallback>
                <p:oleObj name="CorelDRAW" r:id="rId4" imgW="933315" imgH="408407" progId="CorelDraw.Graphic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815" y="1578321"/>
                        <a:ext cx="6934201" cy="3030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 flipH="1">
            <a:off x="7615766" y="1862666"/>
            <a:ext cx="40055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6 Representative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Unbound: 50%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1-5 Beads: 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60,000 Training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10,000 Test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40x40 pixels, 5-7um cells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1565" y="4661406"/>
            <a:ext cx="6362700" cy="12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panose="02020404030301010803" pitchFamily="18" charset="0"/>
              </a:rPr>
              <a:t>Accuracy: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97.61%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9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665150" cy="23034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) Diffract Dataset and Re-Train CNN Classifier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6000750" y="4854365"/>
            <a:ext cx="560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Changed many network parameters, no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Numerical Instability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661406"/>
            <a:ext cx="6362700" cy="12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panose="02020404030301010803" pitchFamily="18" charset="0"/>
              </a:rPr>
              <a:t>Accuracy: </a:t>
            </a:r>
            <a:r>
              <a:rPr lang="en-US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75-80%</a:t>
            </a:r>
            <a:endParaRPr lang="en-US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8" descr="Figure_diffraction-ba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1831742"/>
            <a:ext cx="5962649" cy="2829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97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363</Words>
  <Application>Microsoft Office PowerPoint</Application>
  <PresentationFormat>Widescreen</PresentationFormat>
  <Paragraphs>103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Garamond</vt:lpstr>
      <vt:lpstr>Times New Roman</vt:lpstr>
      <vt:lpstr>Office Theme</vt:lpstr>
      <vt:lpstr>CorelDRAW X5 Graphic</vt:lpstr>
      <vt:lpstr> Deep Learning of Optical Diffraction</vt:lpstr>
      <vt:lpstr>Can a machine learn to read this?</vt:lpstr>
      <vt:lpstr>Can a machine learn to read this?</vt:lpstr>
      <vt:lpstr>Digital Holography</vt:lpstr>
      <vt:lpstr>Digital Holography: A “Software” Lens</vt:lpstr>
      <vt:lpstr>Target Labeled Dataset: B-Cell Lymphoma</vt:lpstr>
      <vt:lpstr>Strategy</vt:lpstr>
      <vt:lpstr>1) Repurpose the Canonical MNIST CNN</vt:lpstr>
      <vt:lpstr>2) Diffract Dataset and Re-Train CNN Classifier</vt:lpstr>
      <vt:lpstr>3) Segmentation: 3-Layer U-NET Architecture</vt:lpstr>
      <vt:lpstr>3) Segmentation: 3-Layer U-NET Architecture</vt:lpstr>
      <vt:lpstr>4) Diffraction Segmentation</vt:lpstr>
      <vt:lpstr>Conclusions / Lessons Learned</vt:lpstr>
      <vt:lpstr>Thank You Very Much! </vt:lpstr>
      <vt:lpstr>Appendix</vt:lpstr>
      <vt:lpstr>D3: Clinical Trial and Commercialization 2018</vt:lpstr>
      <vt:lpstr>Rotational Invariance?</vt:lpstr>
      <vt:lpstr>Diffraction is well understood…</vt:lpstr>
      <vt:lpstr>Diffraction is well understood…</vt:lpstr>
      <vt:lpstr>Diffraction is well understood…</vt:lpstr>
      <vt:lpstr>Diffraction is well understood…</vt:lpstr>
      <vt:lpstr>Diffraction is well understood…</vt:lpstr>
      <vt:lpstr>PowerPoint Presentation</vt:lpstr>
    </vt:vector>
  </TitlesOfParts>
  <Company>MIT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of Optical Diffraction</dc:title>
  <dc:creator>Ismail Degani</dc:creator>
  <cp:lastModifiedBy>Ismail Degani</cp:lastModifiedBy>
  <cp:revision>34</cp:revision>
  <dcterms:created xsi:type="dcterms:W3CDTF">2017-05-15T15:38:38Z</dcterms:created>
  <dcterms:modified xsi:type="dcterms:W3CDTF">2017-05-16T07:48:32Z</dcterms:modified>
</cp:coreProperties>
</file>